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b="1" dirty="0">
                <a:solidFill>
                  <a:prstClr val="black"/>
                </a:solidFill>
                <a:latin typeface="Arial Black" pitchFamily="34" charset="0"/>
              </a:rPr>
              <a:t>Wspomaganie szkół w rozwoju kompetencji społecznych i obywatelskich </a:t>
            </a:r>
            <a:r>
              <a:rPr lang="pl-PL" sz="3600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pl-PL" sz="3600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pl-PL" sz="3600" b="1" dirty="0" smtClean="0">
                <a:solidFill>
                  <a:prstClr val="black"/>
                </a:solidFill>
                <a:latin typeface="Arial Black" pitchFamily="34" charset="0"/>
              </a:rPr>
              <a:t>III </a:t>
            </a:r>
            <a:r>
              <a:rPr lang="pl-PL" sz="3600" b="1" dirty="0">
                <a:solidFill>
                  <a:prstClr val="black"/>
                </a:solidFill>
                <a:latin typeface="Arial Black" pitchFamily="34" charset="0"/>
              </a:rPr>
              <a:t>etap edukacyjny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Moduł V. Kształtowanie umiejętności pracy zespołowej u uczniów</a:t>
            </a:r>
          </a:p>
          <a:p>
            <a:r>
              <a:rPr lang="pl-PL" sz="3200" b="1" dirty="0" smtClean="0"/>
              <a:t>Uczenie się we współpracy</a:t>
            </a:r>
            <a:endParaRPr lang="pl-PL" sz="3200" b="1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1790700" algn="l"/>
              </a:tabLst>
            </a:pPr>
            <a:r>
              <a:rPr lang="pl-PL" b="1" dirty="0" smtClean="0">
                <a:latin typeface="Calibri" panose="020F0502020204030204" pitchFamily="34" charset="0"/>
                <a:cs typeface="Arial" panose="020B0604020202020204" pitchFamily="34" charset="0"/>
              </a:rPr>
              <a:t>Jakie warunki należy spełnić by uczenie się we współpracy było skuteczne?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1790700" algn="l"/>
              </a:tabLst>
            </a:pPr>
            <a:r>
              <a:rPr lang="pl-PL" dirty="0" smtClean="0">
                <a:solidFill>
                  <a:schemeClr val="accent1"/>
                </a:solidFill>
              </a:rPr>
              <a:t>1. C</a:t>
            </a:r>
            <a:r>
              <a:rPr lang="pl-PL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złonek </a:t>
            </a:r>
            <a:r>
              <a:rPr lang="pl-PL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grupy uczącej się we współpracy może w pełni zrealizować cele edukacyjne </a:t>
            </a:r>
            <a:r>
              <a:rPr lang="pl-PL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wtedy, </a:t>
            </a:r>
            <a:r>
              <a:rPr lang="pl-PL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kiedy pozostali jej członkowie zrealizują swoje zadania</a:t>
            </a:r>
            <a:r>
              <a:rPr lang="pl-PL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1790700" algn="l"/>
              </a:tabLst>
            </a:pPr>
            <a:r>
              <a:rPr lang="pl-PL" dirty="0" smtClean="0">
                <a:solidFill>
                  <a:schemeClr val="accent1"/>
                </a:solidFill>
                <a:cs typeface="Arial" panose="020B0604020202020204" pitchFamily="34" charset="0"/>
              </a:rPr>
              <a:t>2.  U</a:t>
            </a:r>
            <a:r>
              <a:rPr lang="pl-PL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czestnicy </a:t>
            </a:r>
            <a:r>
              <a:rPr lang="pl-PL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pracują </a:t>
            </a:r>
            <a:r>
              <a:rPr lang="pl-PL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 niewielkich  </a:t>
            </a:r>
            <a:r>
              <a:rPr lang="pl-PL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grupach</a:t>
            </a:r>
            <a:endParaRPr lang="pl-PL" dirty="0">
              <a:solidFill>
                <a:schemeClr val="accent1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dirty="0" smtClean="0">
                <a:solidFill>
                  <a:schemeClr val="accent1"/>
                </a:solidFill>
              </a:rPr>
              <a:t>3. </a:t>
            </a:r>
            <a:r>
              <a:rPr lang="pl-PL" dirty="0" smtClean="0">
                <a:solidFill>
                  <a:schemeClr val="accent1"/>
                </a:solidFill>
                <a:cs typeface="Arial" panose="020B0604020202020204" pitchFamily="34" charset="0"/>
              </a:rPr>
              <a:t>P</a:t>
            </a:r>
            <a:r>
              <a:rPr lang="pl-PL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raca </a:t>
            </a:r>
            <a:r>
              <a:rPr lang="pl-PL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powiązana jest ze współdziałaniem z innymi uczestnikami i/lub </a:t>
            </a:r>
            <a:r>
              <a:rPr lang="pl-PL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pomaganiem </a:t>
            </a:r>
            <a:r>
              <a:rPr lang="pl-PL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im. </a:t>
            </a:r>
            <a:endParaRPr lang="pl-PL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1790700" algn="l"/>
              </a:tabLst>
            </a:pPr>
            <a:r>
              <a:rPr lang="pl-PL" dirty="0" smtClean="0">
                <a:solidFill>
                  <a:schemeClr val="accent1"/>
                </a:solidFill>
              </a:rPr>
              <a:t>4.</a:t>
            </a:r>
            <a:r>
              <a:rPr lang="pl-PL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Podstawą </a:t>
            </a:r>
            <a:r>
              <a:rPr lang="pl-PL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psychologiczną uczenia się we współpracy są naturalne ludzkie predyspozycje do współpracy lub altruistycznego działania w sytuacjach, w których możliwy jest wybór między współpracą lub działaniem indywidualnym.</a:t>
            </a:r>
            <a:endParaRPr lang="pl-PL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accent1"/>
                </a:solidFill>
              </a:rPr>
              <a:t> </a:t>
            </a:r>
            <a:endParaRPr lang="pl-PL" dirty="0" smtClean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39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pl-PL" sz="39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ukces uczenia się we współpracy uzależniony jest od:</a:t>
            </a:r>
          </a:p>
          <a:p>
            <a:pPr marL="0" indent="0">
              <a:buNone/>
            </a:pPr>
            <a:endParaRPr lang="pl-PL" sz="3200" b="1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l-PL" sz="3600" dirty="0" smtClean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wkładu </a:t>
            </a:r>
            <a:r>
              <a:rPr lang="pl-PL" sz="3600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pracy każdego z członków </a:t>
            </a:r>
            <a:r>
              <a:rPr lang="pl-PL" sz="3600" dirty="0" smtClean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zespołu</a:t>
            </a:r>
          </a:p>
          <a:p>
            <a:endParaRPr lang="pl-PL" dirty="0" smtClean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l-PL" sz="3600" dirty="0" smtClean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poziomu </a:t>
            </a:r>
            <a:r>
              <a:rPr lang="pl-PL" sz="3600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umiejętności </a:t>
            </a:r>
            <a:r>
              <a:rPr lang="pl-PL" sz="3600" dirty="0" smtClean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współpracy</a:t>
            </a:r>
          </a:p>
          <a:p>
            <a:pPr marL="0" indent="0">
              <a:buNone/>
            </a:pPr>
            <a:endParaRPr lang="pl-PL" sz="3600" dirty="0" smtClean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l-PL" sz="3600" dirty="0" smtClean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motywacji i </a:t>
            </a:r>
            <a:r>
              <a:rPr lang="pl-PL" sz="3600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gotowości do współdziałania.</a:t>
            </a:r>
            <a:endParaRPr lang="pl-PL" sz="36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143</Words>
  <Application>Microsoft Office PowerPoint</Application>
  <PresentationFormat>Niestandardowy</PresentationFormat>
  <Paragraphs>35</Paragraphs>
  <Slides>10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Wspomaganie szkół w rozwoju kompetencji społecznych i obywatelskich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Usr2</cp:lastModifiedBy>
  <cp:revision>11</cp:revision>
  <dcterms:created xsi:type="dcterms:W3CDTF">2018-12-02T13:14:09Z</dcterms:created>
  <dcterms:modified xsi:type="dcterms:W3CDTF">2019-01-20T13:51:04Z</dcterms:modified>
</cp:coreProperties>
</file>